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7" r:id="rId10"/>
    <p:sldId id="264" r:id="rId11"/>
    <p:sldId id="265" r:id="rId12"/>
    <p:sldId id="274" r:id="rId13"/>
    <p:sldId id="275" r:id="rId14"/>
    <p:sldId id="276" r:id="rId15"/>
    <p:sldId id="277" r:id="rId16"/>
    <p:sldId id="266" r:id="rId17"/>
    <p:sldId id="273" r:id="rId18"/>
    <p:sldId id="268" r:id="rId19"/>
    <p:sldId id="269" r:id="rId20"/>
    <p:sldId id="270" r:id="rId21"/>
    <p:sldId id="271" r:id="rId22"/>
    <p:sldId id="284" r:id="rId23"/>
    <p:sldId id="278" r:id="rId24"/>
    <p:sldId id="279" r:id="rId25"/>
    <p:sldId id="280" r:id="rId26"/>
    <p:sldId id="281" r:id="rId27"/>
    <p:sldId id="286" r:id="rId28"/>
    <p:sldId id="287" r:id="rId29"/>
    <p:sldId id="288" r:id="rId30"/>
    <p:sldId id="282" r:id="rId31"/>
    <p:sldId id="283" r:id="rId32"/>
    <p:sldId id="263" r:id="rId33"/>
    <p:sldId id="28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6764" autoAdjust="0"/>
  </p:normalViewPr>
  <p:slideViewPr>
    <p:cSldViewPr snapToGrid="0">
      <p:cViewPr varScale="1">
        <p:scale>
          <a:sx n="110" d="100"/>
          <a:sy n="110" d="100"/>
        </p:scale>
        <p:origin x="18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13282-D7D0-4DA1-B0DC-AA0D7CB387A3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DF316-8DFB-4750-B33E-3B3B7270B2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60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5B5D4E-A23E-428B-BAAD-A794AB0BD9D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07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不同于</a:t>
            </a:r>
            <a:r>
              <a:rPr lang="en-US" altLang="zh-CN" dirty="0"/>
              <a:t>xv6</a:t>
            </a:r>
            <a:r>
              <a:rPr lang="zh-CN" altLang="en-US" dirty="0"/>
              <a:t>的时间调度算法，</a:t>
            </a:r>
            <a:r>
              <a:rPr lang="en-US" altLang="zh-CN" dirty="0" err="1"/>
              <a:t>linux</a:t>
            </a:r>
            <a:r>
              <a:rPr lang="zh-CN" altLang="en-US" dirty="0"/>
              <a:t>有很多种不同的时间调度策略。</a:t>
            </a:r>
            <a:endParaRPr lang="en-US" altLang="zh-CN" dirty="0"/>
          </a:p>
          <a:p>
            <a:r>
              <a:rPr lang="en-US" altLang="zh-CN" dirty="0"/>
              <a:t>Xv6</a:t>
            </a:r>
            <a:r>
              <a:rPr lang="zh-CN" altLang="en-US" dirty="0"/>
              <a:t>中关于进程调度的变量包括</a:t>
            </a:r>
            <a:r>
              <a:rPr lang="en-US" altLang="zh-CN" dirty="0"/>
              <a:t>3</a:t>
            </a:r>
            <a:r>
              <a:rPr lang="zh-CN" altLang="en-US" dirty="0"/>
              <a:t>部分：优先级，调度策略和调度实体。</a:t>
            </a:r>
            <a:endParaRPr lang="en-US" altLang="zh-CN" dirty="0"/>
          </a:p>
          <a:p>
            <a:r>
              <a:rPr lang="zh-CN" altLang="en-US" dirty="0"/>
              <a:t>在进程调度的过程中，调度策略通过调度器根据优先级来调度调度实体，完成对进程的调度。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DF316-8DFB-4750-B33E-3B3B7270B24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65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这里可以说明的是静态优先级可以通过</a:t>
            </a:r>
            <a:r>
              <a:rPr lang="en-US" altLang="zh-CN" dirty="0"/>
              <a:t>nice</a:t>
            </a:r>
            <a:r>
              <a:rPr lang="zh-CN" altLang="en-US" dirty="0"/>
              <a:t>值来进行修改，</a:t>
            </a:r>
            <a:r>
              <a:rPr lang="en-US" altLang="zh-CN" dirty="0"/>
              <a:t>nice</a:t>
            </a:r>
            <a:r>
              <a:rPr lang="zh-CN" altLang="en-US" dirty="0"/>
              <a:t>值越高，该进程的实际优先级越低。</a:t>
            </a:r>
            <a:endParaRPr lang="en-US" altLang="zh-CN" dirty="0"/>
          </a:p>
          <a:p>
            <a:r>
              <a:rPr lang="zh-CN" altLang="en-US" dirty="0"/>
              <a:t>不同的优先级是给不同类型的任务使用的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DF316-8DFB-4750-B33E-3B3B7270B24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05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</a:t>
            </a:r>
            <a:r>
              <a:rPr lang="en-US" altLang="zh-CN" dirty="0" err="1"/>
              <a:t>linux</a:t>
            </a:r>
            <a:r>
              <a:rPr lang="zh-CN" altLang="en-US" dirty="0"/>
              <a:t>将任务分为了实时任务和非实时任务，实时任务使用</a:t>
            </a:r>
            <a:r>
              <a:rPr lang="en-US" altLang="zh-CN" dirty="0" err="1"/>
              <a:t>fifo</a:t>
            </a:r>
            <a:r>
              <a:rPr lang="zh-CN" altLang="en-US" dirty="0"/>
              <a:t>和</a:t>
            </a:r>
            <a:r>
              <a:rPr lang="en-US" altLang="zh-CN" dirty="0" err="1"/>
              <a:t>rr</a:t>
            </a:r>
            <a:r>
              <a:rPr lang="zh-CN" altLang="en-US" dirty="0"/>
              <a:t>，非实时使用前三种调度策略。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 err="1"/>
              <a:t>linux</a:t>
            </a:r>
            <a:r>
              <a:rPr lang="zh-CN" altLang="en-US" dirty="0"/>
              <a:t>多运行在服务器上，所以此处的例子有许多是一些批处理任务等等。</a:t>
            </a:r>
            <a:endParaRPr lang="en-US" altLang="zh-CN" dirty="0"/>
          </a:p>
          <a:p>
            <a:r>
              <a:rPr lang="zh-CN" altLang="en-US" dirty="0"/>
              <a:t>实时策略的优先级在非实时策略之上。</a:t>
            </a:r>
            <a:endParaRPr lang="en-US" altLang="zh-CN" dirty="0"/>
          </a:p>
          <a:p>
            <a:r>
              <a:rPr lang="zh-CN" altLang="en-US" dirty="0"/>
              <a:t>可以具体读一下</a:t>
            </a:r>
            <a:r>
              <a:rPr lang="en-US" altLang="zh-CN" dirty="0"/>
              <a:t>batch</a:t>
            </a:r>
            <a:r>
              <a:rPr lang="zh-CN" altLang="en-US" dirty="0"/>
              <a:t>的描述。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DF316-8DFB-4750-B33E-3B3B7270B24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61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这个和任务的类型是对应的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DF316-8DFB-4750-B33E-3B3B7270B24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69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6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6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7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42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54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67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48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5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11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34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76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A6C17-8542-44CA-9DED-D8A4FE87EC5F}" type="datetimeFigureOut">
              <a:rPr lang="zh-CN" altLang="en-US" smtClean="0"/>
              <a:t>2021/10/4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0AF93-6E4C-4075-AE24-D191E23768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9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6D920-8EC6-42CC-89C3-4DC72AF91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75065"/>
            <a:ext cx="9144000" cy="1349637"/>
          </a:xfrm>
        </p:spPr>
        <p:txBody>
          <a:bodyPr/>
          <a:lstStyle/>
          <a:p>
            <a:r>
              <a:rPr lang="en-US" altLang="zh-CN" b="1" dirty="0"/>
              <a:t>XV6 </a:t>
            </a:r>
            <a:r>
              <a:rPr lang="zh-CN" altLang="en-US" b="1" dirty="0"/>
              <a:t>实例分析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1D13BE-A771-497D-BE60-417B2798D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14573"/>
            <a:ext cx="9144000" cy="1655762"/>
          </a:xfrm>
        </p:spPr>
        <p:txBody>
          <a:bodyPr/>
          <a:lstStyle/>
          <a:p>
            <a:r>
              <a:rPr lang="zh-CN" altLang="en-US" dirty="0"/>
              <a:t>徐天昊 杜政坤 宗吉祥</a:t>
            </a:r>
          </a:p>
        </p:txBody>
      </p:sp>
    </p:spTree>
    <p:extLst>
      <p:ext uri="{BB962C8B-B14F-4D97-AF65-F5344CB8AC3E}">
        <p14:creationId xmlns:p14="http://schemas.microsoft.com/office/powerpoint/2010/main" val="287719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C</a:t>
            </a:r>
            <a:r>
              <a:rPr lang="zh-CN" altLang="en-US" dirty="0"/>
              <a:t>如何传参给汇编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BB2A75-21ED-499A-ADF0-05FEBAFB5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27" y="1903660"/>
            <a:ext cx="6185946" cy="45892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253DFA8-5C3F-4DE6-B6A7-C5DEC0C993D7}"/>
              </a:ext>
            </a:extLst>
          </p:cNvPr>
          <p:cNvSpPr txBox="1"/>
          <p:nvPr/>
        </p:nvSpPr>
        <p:spPr>
          <a:xfrm>
            <a:off x="649904" y="1506023"/>
            <a:ext cx="39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通过栈传参</a:t>
            </a:r>
          </a:p>
        </p:txBody>
      </p:sp>
    </p:spTree>
    <p:extLst>
      <p:ext uri="{BB962C8B-B14F-4D97-AF65-F5344CB8AC3E}">
        <p14:creationId xmlns:p14="http://schemas.microsoft.com/office/powerpoint/2010/main" val="57353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C</a:t>
            </a:r>
            <a:r>
              <a:rPr lang="zh-CN" altLang="en-US" dirty="0"/>
              <a:t>如何传参给汇编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E7155F-38D9-4959-91E2-1D92B8076A47}"/>
              </a:ext>
            </a:extLst>
          </p:cNvPr>
          <p:cNvSpPr txBox="1"/>
          <p:nvPr/>
        </p:nvSpPr>
        <p:spPr>
          <a:xfrm>
            <a:off x="4824452" y="1690689"/>
            <a:ext cx="28641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内联汇编是指在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C/C++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代码中嵌入的汇编代码，与全部是汇编的汇编源文件不同，它们被嵌入到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C/C++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的大环境中。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用内联汇编的主要目的是为了提高效率，同时内联汇编也可以完成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语言无法完成的一些操作，比如一些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IO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操作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C2D987-070F-4B89-A80A-1AE78222E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75355"/>
            <a:ext cx="3318114" cy="40299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E43393-2AB0-4C3C-AA19-B8A9838C38DE}"/>
              </a:ext>
            </a:extLst>
          </p:cNvPr>
          <p:cNvSpPr txBox="1"/>
          <p:nvPr/>
        </p:nvSpPr>
        <p:spPr>
          <a:xfrm>
            <a:off x="649904" y="1506023"/>
            <a:ext cx="39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通过内联汇编</a:t>
            </a:r>
          </a:p>
        </p:txBody>
      </p:sp>
    </p:spTree>
    <p:extLst>
      <p:ext uri="{BB962C8B-B14F-4D97-AF65-F5344CB8AC3E}">
        <p14:creationId xmlns:p14="http://schemas.microsoft.com/office/powerpoint/2010/main" val="68493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进程切换过程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6CD79E-1645-4F63-8B82-4E5E1944359E}"/>
              </a:ext>
            </a:extLst>
          </p:cNvPr>
          <p:cNvSpPr txBox="1"/>
          <p:nvPr/>
        </p:nvSpPr>
        <p:spPr>
          <a:xfrm>
            <a:off x="717917" y="1690689"/>
            <a:ext cx="758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xv6</a:t>
            </a:r>
            <a:r>
              <a:rPr lang="zh-CN" altLang="en-US" dirty="0"/>
              <a:t>使用强制性的调度机制，定时地在进程间切换，以保证各个进程都有被执行的机会。主板上的计时器定时发出中断信号</a:t>
            </a:r>
            <a:r>
              <a:rPr lang="en-US" altLang="zh-CN" dirty="0"/>
              <a:t>IRQ_TIMER</a:t>
            </a:r>
            <a:r>
              <a:rPr lang="zh-CN" altLang="en-US" dirty="0"/>
              <a:t>。处理器经由序号为</a:t>
            </a:r>
            <a:r>
              <a:rPr lang="en-US" altLang="zh-CN" dirty="0"/>
              <a:t>IRQ0+IRQ_TIMER</a:t>
            </a:r>
            <a:r>
              <a:rPr lang="zh-CN" altLang="en-US" dirty="0"/>
              <a:t>的</a:t>
            </a:r>
            <a:r>
              <a:rPr lang="en-US" altLang="zh-CN" dirty="0"/>
              <a:t>gate</a:t>
            </a:r>
            <a:r>
              <a:rPr lang="zh-CN" altLang="en-US" dirty="0"/>
              <a:t>进入</a:t>
            </a:r>
            <a:r>
              <a:rPr lang="en-US" altLang="zh-CN" dirty="0"/>
              <a:t>trap</a:t>
            </a:r>
            <a:r>
              <a:rPr lang="zh-CN" altLang="en-US" dirty="0"/>
              <a:t>函数：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00C21D-E125-41AC-B157-449D5B67C58C}"/>
              </a:ext>
            </a:extLst>
          </p:cNvPr>
          <p:cNvSpPr txBox="1"/>
          <p:nvPr/>
        </p:nvSpPr>
        <p:spPr>
          <a:xfrm>
            <a:off x="717917" y="2626923"/>
            <a:ext cx="8093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void trap(struct </a:t>
            </a:r>
            <a:r>
              <a:rPr lang="en-US" altLang="zh-CN" dirty="0" err="1"/>
              <a:t>trapframe</a:t>
            </a:r>
            <a:r>
              <a:rPr lang="en-US" altLang="zh-CN" dirty="0"/>
              <a:t> *</a:t>
            </a:r>
            <a:r>
              <a:rPr lang="en-US" altLang="zh-CN" dirty="0" err="1"/>
              <a:t>tf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...</a:t>
            </a:r>
          </a:p>
          <a:p>
            <a:r>
              <a:rPr lang="en-US" altLang="zh-CN" dirty="0"/>
              <a:t>  if(proc &amp;&amp; proc-&gt;state == RUNNING &amp;&amp; </a:t>
            </a:r>
            <a:r>
              <a:rPr lang="en-US" altLang="zh-CN" dirty="0" err="1"/>
              <a:t>tf</a:t>
            </a:r>
            <a:r>
              <a:rPr lang="en-US" altLang="zh-CN" dirty="0"/>
              <a:t>-&gt;</a:t>
            </a:r>
            <a:r>
              <a:rPr lang="en-US" altLang="zh-CN" dirty="0" err="1"/>
              <a:t>trapno</a:t>
            </a:r>
            <a:r>
              <a:rPr lang="en-US" altLang="zh-CN" dirty="0"/>
              <a:t> == T_IRQ0+IRQ_TIMER)</a:t>
            </a:r>
          </a:p>
          <a:p>
            <a:r>
              <a:rPr lang="en-US" altLang="zh-CN" dirty="0"/>
              <a:t>    yield();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FB6766-5FFA-4B93-81E8-EB513A061397}"/>
              </a:ext>
            </a:extLst>
          </p:cNvPr>
          <p:cNvSpPr txBox="1"/>
          <p:nvPr/>
        </p:nvSpPr>
        <p:spPr>
          <a:xfrm>
            <a:off x="763968" y="4117155"/>
            <a:ext cx="7466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trap</a:t>
            </a:r>
            <a:r>
              <a:rPr lang="zh-CN" altLang="en-US" dirty="0"/>
              <a:t>函数检查</a:t>
            </a:r>
            <a:r>
              <a:rPr lang="en-US" altLang="zh-CN" dirty="0" err="1"/>
              <a:t>trapno</a:t>
            </a:r>
            <a:r>
              <a:rPr lang="zh-CN" altLang="en-US" dirty="0"/>
              <a:t>，然后进入</a:t>
            </a:r>
            <a:r>
              <a:rPr lang="en-US" altLang="zh-CN" dirty="0"/>
              <a:t>yield</a:t>
            </a:r>
            <a:r>
              <a:rPr lang="zh-CN" altLang="en-US" dirty="0"/>
              <a:t>函数令当前进程让出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  <a:r>
              <a:rPr lang="en-US" altLang="zh-CN" dirty="0"/>
              <a:t>yield</a:t>
            </a:r>
            <a:r>
              <a:rPr lang="zh-CN" altLang="en-US" dirty="0"/>
              <a:t>首先获得</a:t>
            </a:r>
            <a:r>
              <a:rPr lang="en-US" altLang="zh-CN" dirty="0" err="1"/>
              <a:t>ptable</a:t>
            </a:r>
            <a:r>
              <a:rPr lang="zh-CN" altLang="en-US" dirty="0"/>
              <a:t>锁。然后将当前进程的状态设为</a:t>
            </a:r>
            <a:r>
              <a:rPr lang="en-US" altLang="zh-CN" dirty="0"/>
              <a:t>RUNNABLE</a:t>
            </a:r>
            <a:r>
              <a:rPr lang="zh-CN" altLang="en-US" dirty="0"/>
              <a:t>，然后进入调度函数</a:t>
            </a:r>
            <a:r>
              <a:rPr lang="en-US" altLang="zh-CN" dirty="0"/>
              <a:t>sched</a:t>
            </a:r>
            <a:r>
              <a:rPr lang="zh-CN" altLang="en-US" dirty="0"/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71E47A-04F5-4230-889B-171AD1D3116A}"/>
              </a:ext>
            </a:extLst>
          </p:cNvPr>
          <p:cNvSpPr txBox="1"/>
          <p:nvPr/>
        </p:nvSpPr>
        <p:spPr>
          <a:xfrm>
            <a:off x="763968" y="5040485"/>
            <a:ext cx="76160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void yield(void) {</a:t>
            </a:r>
          </a:p>
          <a:p>
            <a:r>
              <a:rPr lang="en-US" altLang="zh-CN" dirty="0"/>
              <a:t>  acquire(&amp;</a:t>
            </a:r>
            <a:r>
              <a:rPr lang="en-US" altLang="zh-CN" dirty="0" err="1"/>
              <a:t>ptable.lock</a:t>
            </a:r>
            <a:r>
              <a:rPr lang="en-US" altLang="zh-CN" dirty="0"/>
              <a:t>);  //DOC: </a:t>
            </a:r>
            <a:r>
              <a:rPr lang="en-US" altLang="zh-CN" dirty="0" err="1"/>
              <a:t>yieldlock</a:t>
            </a:r>
            <a:endParaRPr lang="en-US" altLang="zh-CN" dirty="0"/>
          </a:p>
          <a:p>
            <a:r>
              <a:rPr lang="en-US" altLang="zh-CN" dirty="0"/>
              <a:t>  proc-&gt;state = RUNNABLE;</a:t>
            </a:r>
          </a:p>
          <a:p>
            <a:r>
              <a:rPr lang="en-US" altLang="zh-CN" dirty="0"/>
              <a:t>  sched();</a:t>
            </a:r>
          </a:p>
          <a:p>
            <a:r>
              <a:rPr lang="en-US" altLang="zh-CN" dirty="0"/>
              <a:t>  release(&amp;</a:t>
            </a:r>
            <a:r>
              <a:rPr lang="en-US" altLang="zh-CN" dirty="0" err="1"/>
              <a:t>ptable.lock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6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进程切换过程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6CD79E-1645-4F63-8B82-4E5E1944359E}"/>
              </a:ext>
            </a:extLst>
          </p:cNvPr>
          <p:cNvSpPr txBox="1"/>
          <p:nvPr/>
        </p:nvSpPr>
        <p:spPr>
          <a:xfrm>
            <a:off x="717917" y="1690689"/>
            <a:ext cx="758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sched</a:t>
            </a:r>
            <a:r>
              <a:rPr lang="zh-CN" altLang="en-US" dirty="0"/>
              <a:t>首先会检查当前进程是否锁定了</a:t>
            </a:r>
            <a:r>
              <a:rPr lang="en-US" altLang="zh-CN" dirty="0" err="1"/>
              <a:t>ptable</a:t>
            </a:r>
            <a:r>
              <a:rPr lang="zh-CN" altLang="en-US" dirty="0"/>
              <a:t>，以及是否释放了其他所有的锁（为避免切换进程之后出现死锁的情况）。然后通过</a:t>
            </a:r>
            <a:r>
              <a:rPr lang="en-US" altLang="zh-CN" dirty="0" err="1"/>
              <a:t>swtch</a:t>
            </a:r>
            <a:r>
              <a:rPr lang="zh-CN" altLang="en-US" dirty="0"/>
              <a:t>从当前进程切换到</a:t>
            </a:r>
            <a:r>
              <a:rPr lang="en-US" altLang="zh-CN" dirty="0"/>
              <a:t>CPU</a:t>
            </a:r>
            <a:r>
              <a:rPr lang="zh-CN" altLang="en-US" dirty="0"/>
              <a:t>的调度线程</a:t>
            </a:r>
            <a:r>
              <a:rPr lang="en-US" altLang="zh-CN" dirty="0" err="1"/>
              <a:t>cpu</a:t>
            </a:r>
            <a:r>
              <a:rPr lang="en-US" altLang="zh-CN" dirty="0"/>
              <a:t>-&gt;scheduler</a:t>
            </a:r>
            <a:r>
              <a:rPr lang="zh-CN" altLang="en-US" dirty="0"/>
              <a:t>中。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00C21D-E125-41AC-B157-449D5B67C58C}"/>
              </a:ext>
            </a:extLst>
          </p:cNvPr>
          <p:cNvSpPr txBox="1"/>
          <p:nvPr/>
        </p:nvSpPr>
        <p:spPr>
          <a:xfrm>
            <a:off x="717917" y="2626923"/>
            <a:ext cx="80935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void sched(void) {</a:t>
            </a:r>
          </a:p>
          <a:p>
            <a:r>
              <a:rPr lang="en-US" altLang="zh-CN" dirty="0"/>
              <a:t>  int </a:t>
            </a:r>
            <a:r>
              <a:rPr lang="en-US" altLang="zh-CN" dirty="0" err="1"/>
              <a:t>intena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  if(!holding(&amp;</a:t>
            </a:r>
            <a:r>
              <a:rPr lang="en-US" altLang="zh-CN" dirty="0" err="1"/>
              <a:t>ptable.lock</a:t>
            </a:r>
            <a:r>
              <a:rPr lang="en-US" altLang="zh-CN" dirty="0"/>
              <a:t>))</a:t>
            </a:r>
          </a:p>
          <a:p>
            <a:r>
              <a:rPr lang="en-US" altLang="zh-CN" dirty="0"/>
              <a:t>    panic("sched </a:t>
            </a:r>
            <a:r>
              <a:rPr lang="en-US" altLang="zh-CN" dirty="0" err="1"/>
              <a:t>ptable.lock</a:t>
            </a:r>
            <a:r>
              <a:rPr lang="en-US" altLang="zh-CN" dirty="0"/>
              <a:t>");</a:t>
            </a:r>
          </a:p>
          <a:p>
            <a:r>
              <a:rPr lang="en-US" altLang="zh-CN" dirty="0"/>
              <a:t>  if(</a:t>
            </a:r>
            <a:r>
              <a:rPr lang="en-US" altLang="zh-CN" dirty="0" err="1"/>
              <a:t>cpu</a:t>
            </a:r>
            <a:r>
              <a:rPr lang="en-US" altLang="zh-CN" dirty="0"/>
              <a:t>-&gt;</a:t>
            </a:r>
            <a:r>
              <a:rPr lang="en-US" altLang="zh-CN" dirty="0" err="1"/>
              <a:t>ncli</a:t>
            </a:r>
            <a:r>
              <a:rPr lang="en-US" altLang="zh-CN" dirty="0"/>
              <a:t> != 1)</a:t>
            </a:r>
          </a:p>
          <a:p>
            <a:r>
              <a:rPr lang="en-US" altLang="zh-CN" dirty="0"/>
              <a:t>    panic("sched locks");</a:t>
            </a:r>
          </a:p>
          <a:p>
            <a:r>
              <a:rPr lang="en-US" altLang="zh-CN" dirty="0"/>
              <a:t>  ...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intena</a:t>
            </a:r>
            <a:r>
              <a:rPr lang="en-US" altLang="zh-CN" dirty="0"/>
              <a:t> = </a:t>
            </a:r>
            <a:r>
              <a:rPr lang="en-US" altLang="zh-CN" dirty="0" err="1"/>
              <a:t>cpu</a:t>
            </a:r>
            <a:r>
              <a:rPr lang="en-US" altLang="zh-CN" dirty="0"/>
              <a:t>-&gt;</a:t>
            </a:r>
            <a:r>
              <a:rPr lang="en-US" altLang="zh-CN" dirty="0" err="1"/>
              <a:t>intena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swtch</a:t>
            </a:r>
            <a:r>
              <a:rPr lang="en-US" altLang="zh-CN" dirty="0"/>
              <a:t>(&amp;proc-&gt;context, </a:t>
            </a:r>
            <a:r>
              <a:rPr lang="en-US" altLang="zh-CN" dirty="0" err="1"/>
              <a:t>cpu</a:t>
            </a:r>
            <a:r>
              <a:rPr lang="en-US" altLang="zh-CN" dirty="0"/>
              <a:t>-&gt;scheduler);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cpu</a:t>
            </a:r>
            <a:r>
              <a:rPr lang="en-US" altLang="zh-CN" dirty="0"/>
              <a:t>-&gt;</a:t>
            </a:r>
            <a:r>
              <a:rPr lang="en-US" altLang="zh-CN" dirty="0" err="1"/>
              <a:t>intena</a:t>
            </a:r>
            <a:r>
              <a:rPr lang="en-US" altLang="zh-CN" dirty="0"/>
              <a:t> = </a:t>
            </a:r>
            <a:r>
              <a:rPr lang="en-US" altLang="zh-CN" dirty="0" err="1"/>
              <a:t>intena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55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进程切换过程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6CD79E-1645-4F63-8B82-4E5E1944359E}"/>
              </a:ext>
            </a:extLst>
          </p:cNvPr>
          <p:cNvSpPr txBox="1"/>
          <p:nvPr/>
        </p:nvSpPr>
        <p:spPr>
          <a:xfrm>
            <a:off x="628650" y="1486649"/>
            <a:ext cx="7587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scheduler</a:t>
            </a:r>
            <a:r>
              <a:rPr lang="zh-CN" altLang="en-US" dirty="0"/>
              <a:t>处于一个循环之中：它首先锁定</a:t>
            </a:r>
            <a:r>
              <a:rPr lang="en-US" altLang="zh-CN" dirty="0" err="1"/>
              <a:t>ptable</a:t>
            </a:r>
            <a:r>
              <a:rPr lang="zh-CN" altLang="en-US" dirty="0"/>
              <a:t>，然后遍历进程表，找到一个</a:t>
            </a:r>
            <a:r>
              <a:rPr lang="en-US" altLang="zh-CN" dirty="0"/>
              <a:t>RUNNABLE</a:t>
            </a:r>
            <a:r>
              <a:rPr lang="zh-CN" altLang="en-US" dirty="0"/>
              <a:t>的进程</a:t>
            </a:r>
            <a:r>
              <a:rPr lang="en-US" altLang="zh-CN" dirty="0"/>
              <a:t>p</a:t>
            </a:r>
            <a:r>
              <a:rPr lang="zh-CN" altLang="en-US" dirty="0"/>
              <a:t>，将它载入</a:t>
            </a:r>
            <a:r>
              <a:rPr lang="en-US" altLang="zh-CN" dirty="0" err="1"/>
              <a:t>cpu</a:t>
            </a:r>
            <a:r>
              <a:rPr lang="zh-CN" altLang="en-US" dirty="0"/>
              <a:t>结构体的</a:t>
            </a:r>
            <a:r>
              <a:rPr lang="en-US" altLang="zh-CN" dirty="0"/>
              <a:t>proc</a:t>
            </a:r>
            <a:r>
              <a:rPr lang="zh-CN" altLang="en-US" dirty="0"/>
              <a:t>字段之中，通过</a:t>
            </a:r>
            <a:r>
              <a:rPr lang="en-US" altLang="zh-CN" dirty="0" err="1"/>
              <a:t>switchuvm</a:t>
            </a:r>
            <a:r>
              <a:rPr lang="zh-CN" altLang="en-US" dirty="0"/>
              <a:t>将进程</a:t>
            </a:r>
            <a:r>
              <a:rPr lang="en-US" altLang="zh-CN" dirty="0"/>
              <a:t>p</a:t>
            </a:r>
            <a:r>
              <a:rPr lang="zh-CN" altLang="en-US" dirty="0"/>
              <a:t>的</a:t>
            </a:r>
            <a:r>
              <a:rPr lang="en-US" altLang="zh-CN" dirty="0"/>
              <a:t>task state</a:t>
            </a:r>
            <a:r>
              <a:rPr lang="zh-CN" altLang="en-US" dirty="0"/>
              <a:t>保存到</a:t>
            </a:r>
            <a:r>
              <a:rPr lang="en-US" altLang="zh-CN" dirty="0" err="1"/>
              <a:t>cpu</a:t>
            </a:r>
            <a:r>
              <a:rPr lang="zh-CN" altLang="en-US" dirty="0"/>
              <a:t>的</a:t>
            </a:r>
            <a:r>
              <a:rPr lang="en-US" altLang="zh-CN" dirty="0" err="1"/>
              <a:t>ts</a:t>
            </a:r>
            <a:r>
              <a:rPr lang="zh-CN" altLang="en-US" dirty="0"/>
              <a:t>字段之中，然后通过</a:t>
            </a:r>
            <a:r>
              <a:rPr lang="en-US" altLang="zh-CN" dirty="0" err="1"/>
              <a:t>swtch</a:t>
            </a:r>
            <a:r>
              <a:rPr lang="zh-CN" altLang="en-US" dirty="0"/>
              <a:t>切换到进程</a:t>
            </a:r>
            <a:r>
              <a:rPr lang="en-US" altLang="zh-CN" dirty="0"/>
              <a:t>p</a:t>
            </a:r>
            <a:r>
              <a:rPr lang="zh-CN" altLang="en-US" dirty="0"/>
              <a:t>中。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097159-63D6-45D8-8360-87D4E9BD05A6}"/>
              </a:ext>
            </a:extLst>
          </p:cNvPr>
          <p:cNvSpPr txBox="1"/>
          <p:nvPr/>
        </p:nvSpPr>
        <p:spPr>
          <a:xfrm>
            <a:off x="628649" y="2686978"/>
            <a:ext cx="75872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void scheduler(void) {</a:t>
            </a:r>
          </a:p>
          <a:p>
            <a:r>
              <a:rPr lang="en-US" altLang="zh-CN" dirty="0"/>
              <a:t>  struct proc *p;</a:t>
            </a:r>
          </a:p>
          <a:p>
            <a:endParaRPr lang="en-US" altLang="zh-CN" dirty="0"/>
          </a:p>
          <a:p>
            <a:r>
              <a:rPr lang="en-US" altLang="zh-CN" dirty="0"/>
              <a:t>  for(;;){</a:t>
            </a:r>
          </a:p>
          <a:p>
            <a:r>
              <a:rPr lang="en-US" altLang="zh-CN" dirty="0"/>
              <a:t>    // Enable interrupts on this processor.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sti</a:t>
            </a:r>
            <a:r>
              <a:rPr lang="en-US" altLang="zh-CN" dirty="0"/>
              <a:t>();</a:t>
            </a:r>
          </a:p>
          <a:p>
            <a:endParaRPr lang="en-US" altLang="zh-CN" dirty="0"/>
          </a:p>
          <a:p>
            <a:r>
              <a:rPr lang="en-US" altLang="zh-CN" dirty="0"/>
              <a:t>    // Loop over process table looking for process to run.</a:t>
            </a:r>
          </a:p>
          <a:p>
            <a:r>
              <a:rPr lang="en-US" altLang="zh-CN" dirty="0"/>
              <a:t>    acquire(&amp;</a:t>
            </a:r>
            <a:r>
              <a:rPr lang="en-US" altLang="zh-CN" dirty="0" err="1"/>
              <a:t>ptable.lock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for(p = </a:t>
            </a:r>
            <a:r>
              <a:rPr lang="en-US" altLang="zh-CN" dirty="0" err="1"/>
              <a:t>ptable.proc</a:t>
            </a:r>
            <a:r>
              <a:rPr lang="en-US" altLang="zh-CN" dirty="0"/>
              <a:t>; p &lt; &amp;</a:t>
            </a:r>
            <a:r>
              <a:rPr lang="en-US" altLang="zh-CN" dirty="0" err="1"/>
              <a:t>ptable.proc</a:t>
            </a:r>
            <a:r>
              <a:rPr lang="en-US" altLang="zh-CN" dirty="0"/>
              <a:t>[NPROC]; p++){</a:t>
            </a:r>
          </a:p>
          <a:p>
            <a:r>
              <a:rPr lang="en-US" altLang="zh-CN" dirty="0"/>
              <a:t>      if(p-&gt;state != RUNNABLE)</a:t>
            </a:r>
          </a:p>
          <a:p>
            <a:r>
              <a:rPr lang="en-US" altLang="zh-CN" dirty="0"/>
              <a:t>        continue;</a:t>
            </a:r>
          </a:p>
          <a:p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9998A9-5AAD-4F6B-B29A-4A46D041B4F1}"/>
              </a:ext>
            </a:extLst>
          </p:cNvPr>
          <p:cNvSpPr txBox="1"/>
          <p:nvPr/>
        </p:nvSpPr>
        <p:spPr>
          <a:xfrm>
            <a:off x="628648" y="2686978"/>
            <a:ext cx="75872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proc = p;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switchuvm</a:t>
            </a:r>
            <a:r>
              <a:rPr lang="en-US" altLang="zh-CN" dirty="0"/>
              <a:t>(p);</a:t>
            </a:r>
          </a:p>
          <a:p>
            <a:r>
              <a:rPr lang="en-US" altLang="zh-CN" dirty="0"/>
              <a:t>      p-&gt;state = RUNNING;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swtch</a:t>
            </a:r>
            <a:r>
              <a:rPr lang="en-US" altLang="zh-CN" dirty="0"/>
              <a:t>(&amp;</a:t>
            </a:r>
            <a:r>
              <a:rPr lang="en-US" altLang="zh-CN" dirty="0" err="1"/>
              <a:t>cpu</a:t>
            </a:r>
            <a:r>
              <a:rPr lang="en-US" altLang="zh-CN" dirty="0"/>
              <a:t>-&gt;scheduler, p-&gt;context);</a:t>
            </a:r>
          </a:p>
          <a:p>
            <a:r>
              <a:rPr lang="en-US" altLang="zh-CN" dirty="0"/>
              <a:t>      </a:t>
            </a:r>
            <a:r>
              <a:rPr lang="en-US" altLang="zh-CN" dirty="0" err="1"/>
              <a:t>switchkvm</a:t>
            </a:r>
            <a:r>
              <a:rPr lang="en-US" altLang="zh-CN" dirty="0"/>
              <a:t>();</a:t>
            </a:r>
          </a:p>
          <a:p>
            <a:endParaRPr lang="en-US" altLang="zh-CN" dirty="0"/>
          </a:p>
          <a:p>
            <a:r>
              <a:rPr lang="en-US" altLang="zh-CN" dirty="0"/>
              <a:t>      // Process is done running for now.</a:t>
            </a:r>
          </a:p>
          <a:p>
            <a:r>
              <a:rPr lang="en-US" altLang="zh-CN" dirty="0"/>
              <a:t>      // It should have changed its p-&gt;state before coming back.</a:t>
            </a:r>
          </a:p>
          <a:p>
            <a:r>
              <a:rPr lang="en-US" altLang="zh-CN" dirty="0"/>
              <a:t>      proc = 0;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    release(&amp;</a:t>
            </a:r>
            <a:r>
              <a:rPr lang="en-US" altLang="zh-CN" dirty="0" err="1"/>
              <a:t>ptable.lock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0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进程切换过程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6CD79E-1645-4F63-8B82-4E5E1944359E}"/>
              </a:ext>
            </a:extLst>
          </p:cNvPr>
          <p:cNvSpPr txBox="1"/>
          <p:nvPr/>
        </p:nvSpPr>
        <p:spPr>
          <a:xfrm>
            <a:off x="717917" y="1690689"/>
            <a:ext cx="758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xv6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的调度规则是顺序遍历进程表，找到一个可执行进程就进行切换。这难以保证公平，也很难实现优先级控制等功能。现实中的调度器通常会支持更为复杂的调度策略。</a:t>
            </a:r>
            <a:endParaRPr lang="zh-CN" altLang="en-US" dirty="0"/>
          </a:p>
        </p:txBody>
      </p:sp>
      <p:pic>
        <p:nvPicPr>
          <p:cNvPr id="9218" name="Picture 2" descr="switch between two processes">
            <a:extLst>
              <a:ext uri="{FF2B5EF4-FFF2-40B4-BE49-F238E27FC236}">
                <a16:creationId xmlns:a16="http://schemas.microsoft.com/office/drawing/2014/main" id="{075C95C2-105A-4FFD-AC56-BD0840CB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98" y="2676760"/>
            <a:ext cx="7223403" cy="38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4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en-US" altLang="zh-CN" dirty="0" err="1"/>
              <a:t>swtch</a:t>
            </a:r>
            <a:r>
              <a:rPr lang="zh-CN" altLang="en-US" dirty="0"/>
              <a:t>的控制转移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9504F6-757B-44A6-8189-D4444C642973}"/>
              </a:ext>
            </a:extLst>
          </p:cNvPr>
          <p:cNvSpPr txBox="1"/>
          <p:nvPr/>
        </p:nvSpPr>
        <p:spPr>
          <a:xfrm>
            <a:off x="230489" y="1690689"/>
            <a:ext cx="9170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* 将控制从旧的进程交给了新进程</a:t>
            </a:r>
          </a:p>
          <a:p>
            <a:r>
              <a:rPr lang="zh-CN" altLang="en-US" dirty="0"/>
              <a:t>* 将旧的进程上下文储存在栈中，同时将对应的栈指针赋给旧的进程上下文对应的指针</a:t>
            </a:r>
          </a:p>
          <a:p>
            <a:r>
              <a:rPr lang="zh-CN" altLang="en-US" dirty="0"/>
              <a:t>* 再从参数中取出新进程上下文的指针，并pop出新进程的上下文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13831D-1F1B-457F-B59B-F9091C3467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"/>
          <a:stretch/>
        </p:blipFill>
        <p:spPr>
          <a:xfrm>
            <a:off x="362737" y="2610953"/>
            <a:ext cx="3103826" cy="40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41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en-US" altLang="zh-CN" dirty="0" err="1"/>
              <a:t>swtch</a:t>
            </a:r>
            <a:r>
              <a:rPr lang="zh-CN" altLang="en-US" dirty="0"/>
              <a:t>的控制转移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6285B2-131C-4B04-BACE-F5849D3C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8" y="2113882"/>
            <a:ext cx="3103826" cy="41962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3E7155F-38D9-4959-91E2-1D92B8076A47}"/>
              </a:ext>
            </a:extLst>
          </p:cNvPr>
          <p:cNvSpPr txBox="1"/>
          <p:nvPr/>
        </p:nvSpPr>
        <p:spPr>
          <a:xfrm>
            <a:off x="4859167" y="2113882"/>
            <a:ext cx="2864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X86</a:t>
            </a:r>
            <a:r>
              <a:rPr lang="zh-CN" altLang="en-US" dirty="0"/>
              <a:t>使用栈来传递函数参数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83F4D1-FC5C-4366-ABCB-D6B08A338D3B}"/>
              </a:ext>
            </a:extLst>
          </p:cNvPr>
          <p:cNvSpPr txBox="1"/>
          <p:nvPr/>
        </p:nvSpPr>
        <p:spPr>
          <a:xfrm>
            <a:off x="4859167" y="3429000"/>
            <a:ext cx="278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首先将参数从旧进程的栈上备份到寄存器%eax（old）和%edx（new）中 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87E7EB-285B-4FBC-B581-2ED9CF6ED8F3}"/>
              </a:ext>
            </a:extLst>
          </p:cNvPr>
          <p:cNvSpPr txBox="1"/>
          <p:nvPr/>
        </p:nvSpPr>
        <p:spPr>
          <a:xfrm>
            <a:off x="4859167" y="4660734"/>
            <a:ext cx="278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将需要保存的寄存器压入栈中</a:t>
            </a:r>
            <a:endParaRPr lang="zh-CN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DCF39D-6AE9-437B-95EE-7C565D3A2C90}"/>
              </a:ext>
            </a:extLst>
          </p:cNvPr>
          <p:cNvSpPr txBox="1"/>
          <p:nvPr/>
        </p:nvSpPr>
        <p:spPr>
          <a:xfrm>
            <a:off x="4859167" y="3414238"/>
            <a:ext cx="292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将%esp备份到old指针指向的内存位置，然后将new载入%esp中 </a:t>
            </a: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7ED2AF-5301-4704-90FD-7B48CBF30D00}"/>
              </a:ext>
            </a:extLst>
          </p:cNvPr>
          <p:cNvSpPr txBox="1"/>
          <p:nvPr/>
        </p:nvSpPr>
        <p:spPr>
          <a:xfrm>
            <a:off x="4859165" y="4675496"/>
            <a:ext cx="2924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最后从新进程的栈上恢复上一次切出时所保存的</a:t>
            </a:r>
            <a:r>
              <a:rPr lang="en-US" altLang="zh-CN" dirty="0"/>
              <a:t>context</a:t>
            </a:r>
            <a:r>
              <a:rPr lang="zh-CN" altLang="en-US" dirty="0"/>
              <a:t>，依次读出</a:t>
            </a:r>
            <a:r>
              <a:rPr lang="en-US" altLang="zh-CN" dirty="0"/>
              <a:t>%</a:t>
            </a:r>
            <a:r>
              <a:rPr lang="en-US" altLang="zh-CN" dirty="0" err="1"/>
              <a:t>edi</a:t>
            </a:r>
            <a:r>
              <a:rPr lang="zh-CN" altLang="en-US" dirty="0"/>
              <a:t>、</a:t>
            </a:r>
            <a:r>
              <a:rPr lang="en-US" altLang="zh-CN" dirty="0"/>
              <a:t>%</a:t>
            </a:r>
            <a:r>
              <a:rPr lang="en-US" altLang="zh-CN" dirty="0" err="1"/>
              <a:t>esi</a:t>
            </a:r>
            <a:r>
              <a:rPr lang="zh-CN" altLang="en-US" dirty="0"/>
              <a:t>、</a:t>
            </a:r>
            <a:r>
              <a:rPr lang="en-US" altLang="zh-CN" dirty="0"/>
              <a:t>%</a:t>
            </a:r>
            <a:r>
              <a:rPr lang="en-US" altLang="zh-CN" dirty="0" err="1"/>
              <a:t>ebx</a:t>
            </a:r>
            <a:r>
              <a:rPr lang="zh-CN" altLang="en-US" dirty="0"/>
              <a:t>和</a:t>
            </a:r>
            <a:r>
              <a:rPr lang="en-US" altLang="zh-CN" dirty="0"/>
              <a:t>%</a:t>
            </a:r>
            <a:r>
              <a:rPr lang="en-US" altLang="zh-CN" dirty="0" err="1"/>
              <a:t>ebp</a:t>
            </a:r>
            <a:r>
              <a:rPr lang="zh-CN" altLang="en-US" dirty="0"/>
              <a:t>（与压栈顺序相反）后，</a:t>
            </a:r>
            <a:r>
              <a:rPr lang="en-US" altLang="zh-CN" dirty="0"/>
              <a:t>%</a:t>
            </a:r>
            <a:r>
              <a:rPr lang="en-US" altLang="zh-CN" dirty="0" err="1"/>
              <a:t>eip</a:t>
            </a:r>
            <a:r>
              <a:rPr lang="zh-CN" altLang="en-US" dirty="0"/>
              <a:t>在执行</a:t>
            </a:r>
            <a:r>
              <a:rPr lang="en-US" altLang="zh-CN" dirty="0"/>
              <a:t>ret</a:t>
            </a:r>
            <a:r>
              <a:rPr lang="zh-CN" altLang="en-US" dirty="0"/>
              <a:t>指令时恢复。</a:t>
            </a:r>
          </a:p>
        </p:txBody>
      </p:sp>
    </p:spTree>
    <p:extLst>
      <p:ext uri="{BB962C8B-B14F-4D97-AF65-F5344CB8AC3E}">
        <p14:creationId xmlns:p14="http://schemas.microsoft.com/office/powerpoint/2010/main" val="4063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7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forkret</a:t>
            </a:r>
            <a:r>
              <a:rPr lang="zh-CN" altLang="en-US" dirty="0"/>
              <a:t>的控制转移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BED17B-5D69-401C-A444-1F3A13B77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53" y="3041632"/>
            <a:ext cx="5711694" cy="33843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C26C6E-B089-46C8-8079-319807400750}"/>
              </a:ext>
            </a:extLst>
          </p:cNvPr>
          <p:cNvSpPr txBox="1"/>
          <p:nvPr/>
        </p:nvSpPr>
        <p:spPr>
          <a:xfrm>
            <a:off x="785931" y="1564304"/>
            <a:ext cx="5811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forkret</a:t>
            </a:r>
            <a:r>
              <a:rPr lang="zh-CN" altLang="en-US" dirty="0"/>
              <a:t>会固定地起到释放锁的作用</a:t>
            </a:r>
            <a:endParaRPr lang="en-US" altLang="zh-CN" dirty="0"/>
          </a:p>
          <a:p>
            <a:r>
              <a:rPr lang="en-US" altLang="zh-CN" dirty="0" err="1"/>
              <a:t>forkret</a:t>
            </a:r>
            <a:r>
              <a:rPr lang="zh-CN" altLang="en-US" dirty="0"/>
              <a:t>会在进程第一次执行的时候完成一些初始化</a:t>
            </a:r>
            <a:endParaRPr lang="en-US" altLang="zh-CN" dirty="0"/>
          </a:p>
          <a:p>
            <a:r>
              <a:rPr lang="en-US" altLang="zh-CN" dirty="0" err="1"/>
              <a:t>forkret</a:t>
            </a:r>
            <a:r>
              <a:rPr lang="zh-CN" altLang="en-US" dirty="0"/>
              <a:t>的任务完成之后，会把控制权交给</a:t>
            </a:r>
            <a:r>
              <a:rPr lang="en-US" altLang="zh-CN" dirty="0" err="1"/>
              <a:t>trapret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4FD1D6-7FCC-4C66-822D-74E4608CD641}"/>
              </a:ext>
            </a:extLst>
          </p:cNvPr>
          <p:cNvSpPr txBox="1"/>
          <p:nvPr/>
        </p:nvSpPr>
        <p:spPr>
          <a:xfrm>
            <a:off x="711777" y="1506023"/>
            <a:ext cx="7646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通常对一个锁来说，进程在加锁的同时也应该负责解锁的操作。但在进程切换过程中的</a:t>
            </a:r>
            <a:r>
              <a:rPr lang="en-US" altLang="zh-CN" dirty="0" err="1"/>
              <a:t>ptable</a:t>
            </a:r>
            <a:r>
              <a:rPr lang="zh-CN" altLang="en-US" dirty="0"/>
              <a:t>锁是由切出进程加锁，由切入进程解锁。</a:t>
            </a:r>
            <a:r>
              <a:rPr lang="en-US" altLang="zh-CN" dirty="0" err="1"/>
              <a:t>forkret</a:t>
            </a:r>
            <a:r>
              <a:rPr lang="zh-CN" altLang="en-US" dirty="0"/>
              <a:t>是一个新建进程自创建完毕之后开始运行的第一步，而它的第一个操作就是对</a:t>
            </a:r>
            <a:r>
              <a:rPr lang="en-US" altLang="zh-CN" dirty="0" err="1"/>
              <a:t>ptable</a:t>
            </a:r>
            <a:r>
              <a:rPr lang="zh-CN" altLang="en-US" dirty="0"/>
              <a:t>解锁。这看似奇怪的操作是因为进入</a:t>
            </a:r>
            <a:r>
              <a:rPr lang="en-US" altLang="zh-CN" dirty="0" err="1"/>
              <a:t>forkret</a:t>
            </a:r>
            <a:r>
              <a:rPr lang="zh-CN" altLang="en-US" dirty="0"/>
              <a:t>函数的路径是由</a:t>
            </a:r>
            <a:r>
              <a:rPr lang="en-US" altLang="zh-CN" dirty="0"/>
              <a:t>scheduler</a:t>
            </a:r>
            <a:r>
              <a:rPr lang="zh-CN" altLang="en-US" dirty="0"/>
              <a:t>进行</a:t>
            </a:r>
            <a:r>
              <a:rPr lang="en-US" altLang="zh-CN" dirty="0"/>
              <a:t>context switch</a:t>
            </a:r>
            <a:r>
              <a:rPr lang="zh-CN" altLang="en-US" dirty="0"/>
              <a:t>，而</a:t>
            </a:r>
            <a:r>
              <a:rPr lang="en-US" altLang="zh-CN" dirty="0"/>
              <a:t>scheduler</a:t>
            </a:r>
            <a:r>
              <a:rPr lang="zh-CN" altLang="en-US" dirty="0"/>
              <a:t>在</a:t>
            </a:r>
            <a:r>
              <a:rPr lang="en-US" altLang="zh-CN" dirty="0" err="1"/>
              <a:t>swtch</a:t>
            </a:r>
            <a:r>
              <a:rPr lang="zh-CN" altLang="en-US" dirty="0"/>
              <a:t>之前对</a:t>
            </a:r>
            <a:r>
              <a:rPr lang="en-US" altLang="zh-CN" dirty="0" err="1"/>
              <a:t>ptable</a:t>
            </a:r>
            <a:r>
              <a:rPr lang="zh-CN" altLang="en-US" dirty="0"/>
              <a:t>加了锁。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D0FD1B-00CB-4665-8A92-C3C258DC187F}"/>
              </a:ext>
            </a:extLst>
          </p:cNvPr>
          <p:cNvSpPr txBox="1"/>
          <p:nvPr/>
        </p:nvSpPr>
        <p:spPr>
          <a:xfrm>
            <a:off x="846387" y="3098380"/>
            <a:ext cx="73680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void scheduler(void) {</a:t>
            </a:r>
          </a:p>
          <a:p>
            <a:r>
              <a:rPr lang="en-US" altLang="zh-CN" dirty="0"/>
              <a:t>  struct proc *p;</a:t>
            </a:r>
          </a:p>
          <a:p>
            <a:endParaRPr lang="en-US" altLang="zh-CN" dirty="0"/>
          </a:p>
          <a:p>
            <a:r>
              <a:rPr lang="en-US" altLang="zh-CN" dirty="0"/>
              <a:t>  for(;;){</a:t>
            </a:r>
          </a:p>
          <a:p>
            <a:r>
              <a:rPr lang="en-US" altLang="zh-CN" dirty="0"/>
              <a:t>    // Enable interrupts on this processor.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sti</a:t>
            </a:r>
            <a:r>
              <a:rPr lang="en-US" altLang="zh-CN" dirty="0"/>
              <a:t>();</a:t>
            </a:r>
          </a:p>
          <a:p>
            <a:endParaRPr lang="en-US" altLang="zh-CN" dirty="0"/>
          </a:p>
          <a:p>
            <a:r>
              <a:rPr lang="en-US" altLang="zh-CN" dirty="0"/>
              <a:t>    // Loop over process table looking for process to run.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rgbClr val="FF0000"/>
                </a:solidFill>
              </a:rPr>
              <a:t>acquire(&amp;</a:t>
            </a:r>
            <a:r>
              <a:rPr lang="en-US" altLang="zh-CN" dirty="0" err="1">
                <a:solidFill>
                  <a:srgbClr val="FF0000"/>
                </a:solidFill>
              </a:rPr>
              <a:t>ptable.lock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6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</a:t>
            </a:r>
            <a:r>
              <a:rPr lang="en-US" altLang="zh-CN" dirty="0" err="1"/>
              <a:t>forkret</a:t>
            </a:r>
            <a:r>
              <a:rPr lang="zh-CN" altLang="en-US" dirty="0"/>
              <a:t>的控制转移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9C74FD-D37E-49F8-8349-BBBB4FFF1AB6}"/>
              </a:ext>
            </a:extLst>
          </p:cNvPr>
          <p:cNvPicPr/>
          <p:nvPr/>
        </p:nvPicPr>
        <p:blipFill rotWithShape="1">
          <a:blip r:embed="rId2"/>
          <a:srcRect l="27792" t="10508" b="4767"/>
          <a:stretch/>
        </p:blipFill>
        <p:spPr>
          <a:xfrm>
            <a:off x="4747262" y="2639311"/>
            <a:ext cx="3808494" cy="39193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73C315E-99A2-4C4A-9D5F-7232F07E8652}"/>
              </a:ext>
            </a:extLst>
          </p:cNvPr>
          <p:cNvSpPr txBox="1"/>
          <p:nvPr/>
        </p:nvSpPr>
        <p:spPr>
          <a:xfrm>
            <a:off x="442085" y="1488186"/>
            <a:ext cx="8656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allocproc将trapret插在trapframe和context之间，将p-&gt;eip设置成forkret，使得进程的最开始执行forkret，其return之后到达trapret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213B4A-64A5-4B91-9EAA-94F8960CB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2" y="2639311"/>
            <a:ext cx="3691898" cy="37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99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一、进程相关的数据结构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C513E1-6177-472C-B93E-1B69C7BFC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39" y="2441747"/>
            <a:ext cx="5999922" cy="301294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BAF122-B463-47A3-AC24-8EDB25E73607}"/>
              </a:ext>
            </a:extLst>
          </p:cNvPr>
          <p:cNvSpPr txBox="1"/>
          <p:nvPr/>
        </p:nvSpPr>
        <p:spPr>
          <a:xfrm>
            <a:off x="628650" y="1696886"/>
            <a:ext cx="497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进程结构体：</a:t>
            </a:r>
          </a:p>
        </p:txBody>
      </p:sp>
    </p:spTree>
    <p:extLst>
      <p:ext uri="{BB962C8B-B14F-4D97-AF65-F5344CB8AC3E}">
        <p14:creationId xmlns:p14="http://schemas.microsoft.com/office/powerpoint/2010/main" val="177698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</a:t>
            </a:r>
            <a:r>
              <a:rPr lang="en-US" altLang="zh-CN" dirty="0" err="1"/>
              <a:t>trapret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C4B829-6D3D-4B81-B2D5-E5445F855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759082"/>
            <a:ext cx="3820058" cy="17337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1C60C57-9A77-4F71-AFDE-7D1275B41FC1}"/>
              </a:ext>
            </a:extLst>
          </p:cNvPr>
          <p:cNvSpPr txBox="1"/>
          <p:nvPr/>
        </p:nvSpPr>
        <p:spPr>
          <a:xfrm>
            <a:off x="628650" y="1449703"/>
            <a:ext cx="58826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iret</a:t>
            </a:r>
            <a:r>
              <a:rPr lang="zh-CN" altLang="en-US" dirty="0"/>
              <a:t>的作用：</a:t>
            </a:r>
            <a:endParaRPr lang="en-US" altLang="zh-CN" dirty="0"/>
          </a:p>
          <a:p>
            <a:r>
              <a:rPr lang="zh-CN" altLang="en-US" dirty="0"/>
              <a:t>恢复</a:t>
            </a:r>
            <a:r>
              <a:rPr lang="en-US" altLang="zh-CN" dirty="0"/>
              <a:t>IP(instruction pointer)</a:t>
            </a:r>
          </a:p>
          <a:p>
            <a:r>
              <a:rPr lang="zh-CN" altLang="en-US" dirty="0"/>
              <a:t>恢复</a:t>
            </a:r>
            <a:r>
              <a:rPr lang="en-US" altLang="zh-CN" dirty="0"/>
              <a:t>CS(code segment)</a:t>
            </a:r>
          </a:p>
          <a:p>
            <a:r>
              <a:rPr lang="zh-CN" altLang="en-US" dirty="0"/>
              <a:t>恢复中断前的</a:t>
            </a:r>
            <a:r>
              <a:rPr lang="en-US" altLang="zh-CN" dirty="0"/>
              <a:t>PSW(program status word),</a:t>
            </a:r>
            <a:r>
              <a:rPr lang="zh-CN" altLang="en-US" dirty="0"/>
              <a:t>即恢复中断前的标志寄存器的状态。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iret</a:t>
            </a:r>
            <a:r>
              <a:rPr lang="zh-CN" altLang="en-US" dirty="0"/>
              <a:t>而不是</a:t>
            </a:r>
            <a:r>
              <a:rPr lang="en-US" altLang="zh-CN" dirty="0"/>
              <a:t>ret</a:t>
            </a:r>
            <a:r>
              <a:rPr lang="zh-CN" altLang="en-US" dirty="0"/>
              <a:t>的原因：</a:t>
            </a:r>
            <a:endParaRPr lang="en-US" altLang="zh-CN" dirty="0"/>
          </a:p>
          <a:p>
            <a:r>
              <a:rPr lang="en-US" altLang="zh-CN" dirty="0"/>
              <a:t>ret</a:t>
            </a:r>
            <a:r>
              <a:rPr lang="zh-CN" altLang="en-US" dirty="0"/>
              <a:t>不能恢复标志寄存器的状态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返回地址：</a:t>
            </a:r>
          </a:p>
          <a:p>
            <a:r>
              <a:rPr lang="zh-CN" altLang="en-US" dirty="0"/>
              <a:t>* 返回被中断的进程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89E0A8-F0D7-4520-919A-416E3CEA36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50" y="1775718"/>
            <a:ext cx="8340090" cy="28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5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</a:t>
            </a:r>
            <a:r>
              <a:rPr lang="en-US" altLang="zh-CN" dirty="0" err="1"/>
              <a:t>trapret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C4B829-6D3D-4B81-B2D5-E5445F855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421710"/>
            <a:ext cx="3820058" cy="17337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1C60C57-9A77-4F71-AFDE-7D1275B41FC1}"/>
              </a:ext>
            </a:extLst>
          </p:cNvPr>
          <p:cNvSpPr txBox="1"/>
          <p:nvPr/>
        </p:nvSpPr>
        <p:spPr>
          <a:xfrm>
            <a:off x="628650" y="1449703"/>
            <a:ext cx="58826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iret</a:t>
            </a:r>
            <a:r>
              <a:rPr lang="zh-CN" altLang="en-US" dirty="0"/>
              <a:t>而不是</a:t>
            </a:r>
            <a:r>
              <a:rPr lang="en-US" altLang="zh-CN" dirty="0"/>
              <a:t>ret</a:t>
            </a:r>
            <a:r>
              <a:rPr lang="zh-CN" altLang="en-US" dirty="0"/>
              <a:t>的原因：</a:t>
            </a:r>
            <a:endParaRPr lang="en-US" altLang="zh-CN" dirty="0"/>
          </a:p>
          <a:p>
            <a:r>
              <a:rPr lang="en-US" altLang="zh-CN" dirty="0"/>
              <a:t>ret</a:t>
            </a:r>
            <a:r>
              <a:rPr lang="zh-CN" altLang="en-US" dirty="0"/>
              <a:t>不能恢复标志寄存器的状态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返回地址：</a:t>
            </a:r>
          </a:p>
          <a:p>
            <a:r>
              <a:rPr lang="zh-CN" altLang="en-US" dirty="0"/>
              <a:t>返回被中断的进程的入口地址</a:t>
            </a:r>
          </a:p>
        </p:txBody>
      </p:sp>
    </p:spTree>
    <p:extLst>
      <p:ext uri="{BB962C8B-B14F-4D97-AF65-F5344CB8AC3E}">
        <p14:creationId xmlns:p14="http://schemas.microsoft.com/office/powerpoint/2010/main" val="14129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9" y="2766218"/>
            <a:ext cx="9097241" cy="1325563"/>
          </a:xfrm>
        </p:spPr>
        <p:txBody>
          <a:bodyPr/>
          <a:lstStyle/>
          <a:p>
            <a:r>
              <a:rPr lang="zh-CN" altLang="en-US" dirty="0"/>
              <a:t>进阶题：对比</a:t>
            </a:r>
            <a:r>
              <a:rPr lang="en-US" altLang="zh-CN" dirty="0" err="1"/>
              <a:t>linux</a:t>
            </a:r>
            <a:r>
              <a:rPr lang="zh-CN" altLang="en-US" dirty="0"/>
              <a:t>和</a:t>
            </a:r>
            <a:r>
              <a:rPr lang="en-US" altLang="zh-CN" dirty="0"/>
              <a:t>XV6</a:t>
            </a:r>
            <a:r>
              <a:rPr lang="zh-CN" altLang="en-US" dirty="0"/>
              <a:t>的进程结构</a:t>
            </a:r>
          </a:p>
        </p:txBody>
      </p:sp>
    </p:spTree>
    <p:extLst>
      <p:ext uri="{BB962C8B-B14F-4D97-AF65-F5344CB8AC3E}">
        <p14:creationId xmlns:p14="http://schemas.microsoft.com/office/powerpoint/2010/main" val="3624896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1B5B1-428F-40BE-BF9B-BD605DC3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Task_struct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C5C48-2781-4D25-BC9B-09DA9F80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linux</a:t>
            </a:r>
            <a:r>
              <a:rPr lang="zh-CN" altLang="en-US" dirty="0"/>
              <a:t>内核中，</a:t>
            </a:r>
            <a:r>
              <a:rPr lang="en-US" altLang="zh-CN" dirty="0"/>
              <a:t>PCB</a:t>
            </a:r>
            <a:r>
              <a:rPr lang="zh-CN" altLang="en-US" dirty="0"/>
              <a:t>的数据结构就是</a:t>
            </a:r>
            <a:r>
              <a:rPr lang="en-US" altLang="zh-CN" dirty="0" err="1"/>
              <a:t>task_struct</a:t>
            </a:r>
            <a:endParaRPr lang="en-US" altLang="zh-CN" dirty="0"/>
          </a:p>
          <a:p>
            <a:r>
              <a:rPr lang="zh-CN" altLang="en-US" dirty="0"/>
              <a:t>它位于</a:t>
            </a:r>
            <a:r>
              <a:rPr lang="en-US" altLang="zh-CN" dirty="0"/>
              <a:t>include/</a:t>
            </a:r>
            <a:r>
              <a:rPr lang="en-US" altLang="zh-CN" dirty="0" err="1"/>
              <a:t>linux</a:t>
            </a:r>
            <a:r>
              <a:rPr lang="en-US" altLang="zh-CN" dirty="0"/>
              <a:t>/</a:t>
            </a:r>
            <a:r>
              <a:rPr lang="en-US" altLang="zh-CN" dirty="0" err="1"/>
              <a:t>sched.h</a:t>
            </a:r>
            <a:r>
              <a:rPr lang="zh-CN" altLang="en-US" dirty="0"/>
              <a:t>中。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7894B8-68F4-439F-A90F-E31E4EA30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17525"/>
            <a:ext cx="4222024" cy="39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4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F93DC-6808-4C86-AC25-7BFAF298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Task_struct</a:t>
            </a:r>
            <a:r>
              <a:rPr lang="zh-CN" altLang="en-US" dirty="0"/>
              <a:t>成员变量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7104B6-64ED-4293-9FE6-1526BA08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进程状态</a:t>
            </a:r>
            <a:endParaRPr lang="en-US" altLang="zh-CN" dirty="0"/>
          </a:p>
          <a:p>
            <a:r>
              <a:rPr lang="zh-CN" altLang="en-US" dirty="0"/>
              <a:t>进程调度</a:t>
            </a:r>
            <a:endParaRPr lang="en-US" altLang="zh-CN" dirty="0"/>
          </a:p>
          <a:p>
            <a:r>
              <a:rPr lang="zh-CN" altLang="en-US" dirty="0"/>
              <a:t>进程地址空间</a:t>
            </a:r>
            <a:endParaRPr lang="en-US" altLang="zh-CN" dirty="0"/>
          </a:p>
          <a:p>
            <a:r>
              <a:rPr lang="zh-CN" altLang="en-US" dirty="0"/>
              <a:t>进程亲属关系</a:t>
            </a:r>
            <a:endParaRPr lang="en-US" altLang="zh-CN" dirty="0"/>
          </a:p>
          <a:p>
            <a:r>
              <a:rPr lang="zh-CN" altLang="en-US" dirty="0"/>
              <a:t>时间与定时器</a:t>
            </a:r>
          </a:p>
          <a:p>
            <a:r>
              <a:rPr lang="zh-CN" altLang="en-US" dirty="0"/>
              <a:t>信号处理</a:t>
            </a:r>
            <a:endParaRPr lang="en-US" altLang="zh-CN" dirty="0"/>
          </a:p>
          <a:p>
            <a:r>
              <a:rPr lang="zh-CN" altLang="en-US" dirty="0"/>
              <a:t>文件系统</a:t>
            </a:r>
            <a:endParaRPr lang="en-US" altLang="zh-CN" dirty="0"/>
          </a:p>
          <a:p>
            <a:r>
              <a:rPr lang="en-US" altLang="zh-CN" dirty="0" err="1"/>
              <a:t>ptrace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450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1D7CF-74FB-41CA-82CD-EC6BB1F5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33E8A-55DB-4C52-9AB1-A5A7E3C19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相比来说，</a:t>
            </a:r>
            <a:r>
              <a:rPr lang="en-US" altLang="zh-CN" dirty="0" err="1"/>
              <a:t>linux</a:t>
            </a:r>
            <a:r>
              <a:rPr lang="zh-CN" altLang="en-US" dirty="0"/>
              <a:t>的进程状态更多。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44AD3D-C3FD-4D55-8C23-354B616F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28978"/>
            <a:ext cx="5107575" cy="398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96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9502D-5A00-4317-B642-EA43F1C1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进程调度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9A36F9-81DF-4489-8E5A-DB489EED3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优先级</a:t>
            </a:r>
            <a:endParaRPr lang="en-US" altLang="zh-CN" dirty="0"/>
          </a:p>
          <a:p>
            <a:r>
              <a:rPr lang="zh-CN" altLang="en-US" dirty="0"/>
              <a:t>调度策略</a:t>
            </a:r>
            <a:endParaRPr lang="en-US" altLang="zh-CN" dirty="0"/>
          </a:p>
          <a:p>
            <a:r>
              <a:rPr lang="zh-CN" altLang="en-US" dirty="0"/>
              <a:t>调度实体</a:t>
            </a:r>
          </a:p>
        </p:txBody>
      </p:sp>
    </p:spTree>
    <p:extLst>
      <p:ext uri="{BB962C8B-B14F-4D97-AF65-F5344CB8AC3E}">
        <p14:creationId xmlns:p14="http://schemas.microsoft.com/office/powerpoint/2010/main" val="378022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A7F93-BD37-4ECF-82C8-8ADCA21B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进程调度：优先级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62ED6-8507-45C8-8F34-F044FF098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prio</a:t>
            </a:r>
            <a:r>
              <a:rPr lang="en-US" altLang="zh-CN" dirty="0"/>
              <a:t>: </a:t>
            </a:r>
            <a:r>
              <a:rPr lang="zh-CN" altLang="en-US" dirty="0"/>
              <a:t>动态优先级</a:t>
            </a:r>
          </a:p>
          <a:p>
            <a:r>
              <a:rPr lang="en-US" altLang="zh-CN" dirty="0" err="1"/>
              <a:t>static_prio</a:t>
            </a:r>
            <a:r>
              <a:rPr lang="zh-CN" altLang="en-US" dirty="0"/>
              <a:t>： 静态优先级</a:t>
            </a:r>
            <a:endParaRPr lang="en-US" altLang="zh-CN" dirty="0"/>
          </a:p>
          <a:p>
            <a:r>
              <a:rPr lang="en-US" altLang="zh-CN" dirty="0" err="1"/>
              <a:t>normal_prio</a:t>
            </a:r>
            <a:r>
              <a:rPr lang="zh-CN" altLang="en-US" dirty="0"/>
              <a:t>： 取决于静态优先级和调度策略</a:t>
            </a:r>
          </a:p>
          <a:p>
            <a:r>
              <a:rPr lang="en-US" altLang="zh-CN" dirty="0" err="1"/>
              <a:t>rt_priority</a:t>
            </a:r>
            <a:r>
              <a:rPr lang="zh-CN" altLang="en-US" dirty="0"/>
              <a:t>：实时优先级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1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0B9D-968A-412B-945F-1E65220B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进程调度：调度策略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C2636D8-7B66-4026-8449-85AC35F79A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417" y="1376940"/>
            <a:ext cx="6769165" cy="531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71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2323A-BBCC-4747-8172-927F4E3F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进程调度：调度实体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742F7FB-233A-4332-956F-A54F2CA9B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352403"/>
            <a:ext cx="7820399" cy="21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5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一、进程相关的数据结构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B56A4F-C652-43C2-B21E-078F1ACB3BC5}"/>
              </a:ext>
            </a:extLst>
          </p:cNvPr>
          <p:cNvSpPr txBox="1"/>
          <p:nvPr/>
        </p:nvSpPr>
        <p:spPr>
          <a:xfrm>
            <a:off x="763260" y="1594532"/>
            <a:ext cx="460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3" name="内容占位符 7">
            <a:extLst>
              <a:ext uri="{FF2B5EF4-FFF2-40B4-BE49-F238E27FC236}">
                <a16:creationId xmlns:a16="http://schemas.microsoft.com/office/drawing/2014/main" id="{EDDC95BD-0BDD-4CCB-A6EF-7776FC565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0" y="2036047"/>
            <a:ext cx="6601746" cy="4096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701A07F-62C3-4101-82F0-09E47C9B9FB8}"/>
              </a:ext>
            </a:extLst>
          </p:cNvPr>
          <p:cNvSpPr txBox="1"/>
          <p:nvPr/>
        </p:nvSpPr>
        <p:spPr>
          <a:xfrm>
            <a:off x="763260" y="41013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context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70DB53B-3804-4BA5-809E-9CF3B141C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8" y="4542426"/>
            <a:ext cx="1486107" cy="152421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71C97AA-150E-44D6-8180-80E7F6DCABAF}"/>
              </a:ext>
            </a:extLst>
          </p:cNvPr>
          <p:cNvSpPr txBox="1"/>
          <p:nvPr/>
        </p:nvSpPr>
        <p:spPr>
          <a:xfrm>
            <a:off x="851478" y="6190594"/>
            <a:ext cx="416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存储重要的寄存器内容，例如</a:t>
            </a:r>
            <a:r>
              <a:rPr lang="en-US" altLang="zh-CN" dirty="0" err="1"/>
              <a:t>eip</a:t>
            </a:r>
            <a:r>
              <a:rPr lang="zh-CN" altLang="en-US" dirty="0"/>
              <a:t>为</a:t>
            </a:r>
            <a:r>
              <a:rPr lang="en-US" altLang="zh-CN" dirty="0"/>
              <a:t>pc</a:t>
            </a:r>
            <a:r>
              <a:rPr lang="zh-CN" altLang="en-US" dirty="0"/>
              <a:t>值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221467-E83F-43F6-AF8E-A44940C4F00C}"/>
              </a:ext>
            </a:extLst>
          </p:cNvPr>
          <p:cNvSpPr txBox="1"/>
          <p:nvPr/>
        </p:nvSpPr>
        <p:spPr>
          <a:xfrm>
            <a:off x="763260" y="2445679"/>
            <a:ext cx="554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代表进程状态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4589A9-F391-4E5B-BE99-42381ED086FF}"/>
              </a:ext>
            </a:extLst>
          </p:cNvPr>
          <p:cNvSpPr txBox="1"/>
          <p:nvPr/>
        </p:nvSpPr>
        <p:spPr>
          <a:xfrm>
            <a:off x="763260" y="2886780"/>
            <a:ext cx="190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pid: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779BFF-DF25-4380-9FDC-8FE54B7E3A38}"/>
              </a:ext>
            </a:extLst>
          </p:cNvPr>
          <p:cNvSpPr txBox="1"/>
          <p:nvPr/>
        </p:nvSpPr>
        <p:spPr>
          <a:xfrm>
            <a:off x="763260" y="3673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为进程的ID，进程与进程之间各不相同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3B78F04-0225-42F5-B78D-C4CE47825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78" y="3314447"/>
            <a:ext cx="3953427" cy="20005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C080B6-51B2-4064-A551-9C19D6DE9D5B}"/>
              </a:ext>
            </a:extLst>
          </p:cNvPr>
          <p:cNvSpPr txBox="1"/>
          <p:nvPr/>
        </p:nvSpPr>
        <p:spPr>
          <a:xfrm>
            <a:off x="763260" y="2796495"/>
            <a:ext cx="78866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1:UNUSED:进程的初始化状态(enum枚举特性决定)</a:t>
            </a:r>
            <a:endParaRPr lang="en-US" altLang="zh-CN" dirty="0"/>
          </a:p>
          <a:p>
            <a:r>
              <a:rPr lang="zh-CN" altLang="en-US" dirty="0"/>
              <a:t>2:fork()或者userinit()中调用allocproc()即分配内核栈后改为EMBRYO</a:t>
            </a:r>
            <a:endParaRPr lang="en-US" altLang="zh-CN" dirty="0"/>
          </a:p>
          <a:p>
            <a:r>
              <a:rPr lang="zh-CN" altLang="en-US" dirty="0"/>
              <a:t>3:fork()或者userinit()进行一系列初始化操作后改为RUNNABLE</a:t>
            </a:r>
            <a:endParaRPr lang="en-US" altLang="zh-CN" dirty="0"/>
          </a:p>
          <a:p>
            <a:r>
              <a:rPr lang="zh-CN" altLang="en-US" dirty="0"/>
              <a:t>4:scheduler()会一直执行选择进程改为RUNNING,进程调用yield()改为RUNNABLE， 调用sleep()改为SLEEPING，而wakeup()由SLEEPING改为RUNNABLE</a:t>
            </a:r>
            <a:endParaRPr lang="en-US" altLang="zh-CN" dirty="0"/>
          </a:p>
          <a:p>
            <a:r>
              <a:rPr lang="zh-CN" altLang="en-US" dirty="0"/>
              <a:t>5:程序调用exit()和wait()会将其变为ZOMBIE</a:t>
            </a:r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56DA89B3-36CE-49DA-955D-03B81D88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78" y="4215610"/>
            <a:ext cx="4390631" cy="266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67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  <p:bldP spid="22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DD749-7478-4516-BD4B-0F1E380D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进程地址空间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F77DA-8979-40CF-8444-37FF80974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/>
          <a:lstStyle/>
          <a:p>
            <a:r>
              <a:rPr lang="zh-CN" altLang="en-US" dirty="0"/>
              <a:t>相对来说，</a:t>
            </a:r>
            <a:r>
              <a:rPr lang="en-US" altLang="zh-CN" dirty="0" err="1"/>
              <a:t>linux</a:t>
            </a:r>
            <a:r>
              <a:rPr lang="zh-CN" altLang="en-US" dirty="0"/>
              <a:t>的页表也有更加复杂的结构。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https://img-blog.csdnimg.cn/img_convert/f181ca937b777562d3c23f5133bfcb69.png#pic_center">
            <a:extLst>
              <a:ext uri="{FF2B5EF4-FFF2-40B4-BE49-F238E27FC236}">
                <a16:creationId xmlns:a16="http://schemas.microsoft.com/office/drawing/2014/main" id="{10E2B2AA-6482-41CA-BFC0-3A669DA1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3" y="2653748"/>
            <a:ext cx="6405824" cy="407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789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B6567-C426-4366-B60B-34347555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进程亲属关系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EBA14F-28E6-4D88-A57D-BFEC22867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使用二叉树来组织父子进程关系，同时相比</a:t>
            </a:r>
            <a:r>
              <a:rPr lang="en-US" altLang="zh-CN" dirty="0"/>
              <a:t>xv6</a:t>
            </a:r>
            <a:r>
              <a:rPr lang="zh-CN" altLang="en-US" dirty="0"/>
              <a:t>更多的具有了寻找子进程的功能。</a:t>
            </a:r>
            <a:endParaRPr lang="en-US" altLang="zh-CN" dirty="0"/>
          </a:p>
          <a:p>
            <a:r>
              <a:rPr lang="en-US" altLang="zh-CN" dirty="0"/>
              <a:t>Sibling</a:t>
            </a:r>
            <a:r>
              <a:rPr lang="zh-CN" altLang="en-US" dirty="0"/>
              <a:t>就是自己父进程的子进程链表的第一个节点。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3F43E-B8C5-4B81-AE22-EA2A0576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35" y="3606754"/>
            <a:ext cx="8346130" cy="191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99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C14BB-5485-40DA-83F6-DC856B95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时间与定时器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F5F0F1-3602-49FA-96AF-CA0BE3664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用来度量进程使用的中央处理器资源，方便调度器进行调度。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F76EC8-9C06-4A1B-9B2A-3A0BBA6E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70384"/>
            <a:ext cx="6192816" cy="24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5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462" y="2766218"/>
            <a:ext cx="1389076" cy="1325563"/>
          </a:xfrm>
        </p:spPr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94552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一、进程相关的数据结构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B56A4F-C652-43C2-B21E-078F1ACB3BC5}"/>
              </a:ext>
            </a:extLst>
          </p:cNvPr>
          <p:cNvSpPr txBox="1"/>
          <p:nvPr/>
        </p:nvSpPr>
        <p:spPr>
          <a:xfrm>
            <a:off x="763260" y="1594532"/>
            <a:ext cx="4602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trapframe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0CC55A-FFDF-4525-BA10-40CC96C6A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0" y="1967233"/>
            <a:ext cx="3975073" cy="47458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DFC747-EBFE-485F-B744-C45F3F831E84}"/>
              </a:ext>
            </a:extLst>
          </p:cNvPr>
          <p:cNvSpPr txBox="1"/>
          <p:nvPr/>
        </p:nvSpPr>
        <p:spPr>
          <a:xfrm>
            <a:off x="4896951" y="1967233"/>
            <a:ext cx="3136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Trap Frame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是指中断、自陷、异常进入内核后，在堆栈上形成的一种数据结构。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C4DC64-B122-4D1A-9980-9FAAB081FD11}"/>
              </a:ext>
            </a:extLst>
          </p:cNvPr>
          <p:cNvSpPr txBox="1"/>
          <p:nvPr/>
        </p:nvSpPr>
        <p:spPr>
          <a:xfrm>
            <a:off x="4896951" y="3325091"/>
            <a:ext cx="29925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具体地在</a:t>
            </a:r>
            <a:r>
              <a:rPr lang="en-US" altLang="zh-CN" dirty="0"/>
              <a:t>XV6</a:t>
            </a:r>
            <a:r>
              <a:rPr lang="zh-CN" altLang="en-US" dirty="0"/>
              <a:t>中，</a:t>
            </a:r>
            <a:r>
              <a:rPr lang="en-US" altLang="zh-CN" dirty="0" err="1"/>
              <a:t>trapframe</a:t>
            </a:r>
            <a:r>
              <a:rPr lang="zh-CN" altLang="en-US" dirty="0"/>
              <a:t>指向进程所用到的用户寄存器。其被用来作为关键寄存器的保存的工作，在陷入内核后恢复进程时被用到。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Eip</a:t>
            </a:r>
            <a:r>
              <a:rPr lang="zh-CN" altLang="en-US" dirty="0"/>
              <a:t>：</a:t>
            </a:r>
            <a:r>
              <a:rPr lang="en-US" altLang="zh-CN" dirty="0"/>
              <a:t>PC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en-US" altLang="zh-CN" dirty="0" err="1"/>
              <a:t>Esp</a:t>
            </a:r>
            <a:r>
              <a:rPr lang="zh-CN" altLang="en-US"/>
              <a:t>：栈顶</a:t>
            </a:r>
            <a:endParaRPr lang="en-US" altLang="zh-CN" dirty="0"/>
          </a:p>
          <a:p>
            <a:r>
              <a:rPr lang="en-US" altLang="zh-CN" dirty="0" err="1"/>
              <a:t>Ebp</a:t>
            </a:r>
            <a:r>
              <a:rPr lang="zh-CN" altLang="en-US" dirty="0"/>
              <a:t>：栈底</a:t>
            </a:r>
            <a:endParaRPr lang="en-US" altLang="zh-CN" dirty="0"/>
          </a:p>
          <a:p>
            <a:r>
              <a:rPr lang="en-US" altLang="zh-CN" dirty="0" err="1"/>
              <a:t>Eflags</a:t>
            </a:r>
            <a:r>
              <a:rPr lang="zh-CN" altLang="en-US" dirty="0"/>
              <a:t>：状态寄存器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67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一、进程相关的数据结构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BAF122-B463-47A3-AC24-8EDB25E73607}"/>
              </a:ext>
            </a:extLst>
          </p:cNvPr>
          <p:cNvSpPr txBox="1"/>
          <p:nvPr/>
        </p:nvSpPr>
        <p:spPr>
          <a:xfrm>
            <a:off x="628650" y="1696886"/>
            <a:ext cx="497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cpu</a:t>
            </a:r>
            <a:r>
              <a:rPr lang="zh-CN" altLang="en-US" dirty="0"/>
              <a:t>结构体：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BD21431-64AC-48D9-986C-C565F79AC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3" y="2298996"/>
            <a:ext cx="6828733" cy="2260008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10B9957-67FA-4A10-A1CE-FEFCC4704F8E}"/>
              </a:ext>
            </a:extLst>
          </p:cNvPr>
          <p:cNvSpPr txBox="1"/>
          <p:nvPr/>
        </p:nvSpPr>
        <p:spPr>
          <a:xfrm>
            <a:off x="831273" y="4813825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XV6</a:t>
            </a:r>
            <a:r>
              <a:rPr lang="zh-CN" altLang="en-US" dirty="0"/>
              <a:t>创建了一个</a:t>
            </a:r>
            <a:r>
              <a:rPr lang="en-US" altLang="zh-CN" dirty="0" err="1"/>
              <a:t>cpu</a:t>
            </a:r>
            <a:r>
              <a:rPr lang="zh-CN" altLang="en-US" dirty="0"/>
              <a:t>结构体数组来调度</a:t>
            </a:r>
            <a:r>
              <a:rPr lang="en-US" altLang="zh-CN" dirty="0" err="1"/>
              <a:t>cpu</a:t>
            </a:r>
            <a:r>
              <a:rPr lang="zh-CN" altLang="en-US" dirty="0"/>
              <a:t>资源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cpu</a:t>
            </a:r>
            <a:r>
              <a:rPr lang="zh-CN" altLang="en-US" dirty="0"/>
              <a:t>结构体包含了调度进程的</a:t>
            </a:r>
            <a:r>
              <a:rPr lang="en-US" altLang="zh-CN" dirty="0"/>
              <a:t>context scheduler</a:t>
            </a:r>
            <a:r>
              <a:rPr lang="zh-CN" altLang="en-US" dirty="0"/>
              <a:t>，管理</a:t>
            </a:r>
            <a:r>
              <a:rPr lang="en-US" altLang="zh-CN" dirty="0"/>
              <a:t>task state</a:t>
            </a:r>
            <a:r>
              <a:rPr lang="zh-CN" altLang="en-US" dirty="0"/>
              <a:t>的</a:t>
            </a:r>
            <a:r>
              <a:rPr lang="en-US" altLang="zh-CN" dirty="0" err="1"/>
              <a:t>ts</a:t>
            </a:r>
            <a:r>
              <a:rPr lang="zh-CN" altLang="en-US" dirty="0"/>
              <a:t>，当前</a:t>
            </a:r>
            <a:r>
              <a:rPr lang="en-US" altLang="zh-CN" dirty="0" err="1"/>
              <a:t>cpu</a:t>
            </a:r>
            <a:r>
              <a:rPr lang="zh-CN" altLang="en-US" dirty="0"/>
              <a:t>运行的进程</a:t>
            </a:r>
            <a:r>
              <a:rPr lang="en-US" altLang="zh-CN" dirty="0"/>
              <a:t>proc</a:t>
            </a:r>
            <a:r>
              <a:rPr lang="zh-CN" altLang="en-US" dirty="0"/>
              <a:t>等信息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241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二、内核栈的布局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8A5F2-98BD-4C26-875D-CFE702774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66064"/>
            <a:ext cx="4440998" cy="51463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E2D1116-96DE-4CE7-A9FE-45F4EF307E92}"/>
              </a:ext>
            </a:extLst>
          </p:cNvPr>
          <p:cNvSpPr txBox="1"/>
          <p:nvPr/>
        </p:nvSpPr>
        <p:spPr>
          <a:xfrm>
            <a:off x="5069648" y="1466064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userinit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函数：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allocproc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初始化一个进程</a:t>
            </a:r>
          </a:p>
        </p:txBody>
      </p:sp>
    </p:spTree>
    <p:extLst>
      <p:ext uri="{BB962C8B-B14F-4D97-AF65-F5344CB8AC3E}">
        <p14:creationId xmlns:p14="http://schemas.microsoft.com/office/powerpoint/2010/main" val="98118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二、内核栈的布局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694388-F82D-4814-BB56-18BCF0677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3" y="2408606"/>
            <a:ext cx="3685877" cy="34485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E201C2A-C6B4-477D-BBB6-DC7CE29CBC64}"/>
              </a:ext>
            </a:extLst>
          </p:cNvPr>
          <p:cNvSpPr txBox="1"/>
          <p:nvPr/>
        </p:nvSpPr>
        <p:spPr>
          <a:xfrm>
            <a:off x="4572000" y="2272580"/>
            <a:ext cx="51085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allocproc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首先获取锁</a:t>
            </a:r>
            <a:endParaRPr lang="en-US" altLang="zh-CN" dirty="0"/>
          </a:p>
          <a:p>
            <a:r>
              <a:rPr lang="zh-CN" altLang="en-US" dirty="0"/>
              <a:t>遍历进程队列，寻找是否有进程可以初始化</a:t>
            </a:r>
            <a:endParaRPr lang="en-US" altLang="zh-CN" dirty="0"/>
          </a:p>
          <a:p>
            <a:r>
              <a:rPr lang="zh-CN" altLang="en-US" dirty="0"/>
              <a:t>在获取到应有的进程后：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改变进程的状态和</a:t>
            </a:r>
            <a:r>
              <a:rPr lang="en-US" altLang="zh-CN" dirty="0" err="1"/>
              <a:t>pid</a:t>
            </a:r>
            <a:endParaRPr lang="en-US" altLang="zh-CN" dirty="0"/>
          </a:p>
          <a:p>
            <a:r>
              <a:rPr lang="zh-CN" altLang="en-US"/>
              <a:t>释放锁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否则返回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2AA480-A78B-4ED6-97F1-1DA393F07F91}"/>
              </a:ext>
            </a:extLst>
          </p:cNvPr>
          <p:cNvSpPr txBox="1"/>
          <p:nvPr/>
        </p:nvSpPr>
        <p:spPr>
          <a:xfrm>
            <a:off x="886123" y="1565433"/>
            <a:ext cx="53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alloc</a:t>
            </a:r>
            <a:r>
              <a:rPr lang="zh-CN" altLang="en-US" dirty="0"/>
              <a:t>第一部分：</a:t>
            </a:r>
          </a:p>
        </p:txBody>
      </p:sp>
    </p:spTree>
    <p:extLst>
      <p:ext uri="{BB962C8B-B14F-4D97-AF65-F5344CB8AC3E}">
        <p14:creationId xmlns:p14="http://schemas.microsoft.com/office/powerpoint/2010/main" val="246521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二、内核栈的布局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2AA480-A78B-4ED6-97F1-1DA393F07F91}"/>
              </a:ext>
            </a:extLst>
          </p:cNvPr>
          <p:cNvSpPr txBox="1"/>
          <p:nvPr/>
        </p:nvSpPr>
        <p:spPr>
          <a:xfrm>
            <a:off x="886123" y="1565433"/>
            <a:ext cx="53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alloc</a:t>
            </a:r>
            <a:r>
              <a:rPr lang="zh-CN" altLang="en-US" dirty="0"/>
              <a:t>第二部分：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77B5DA-BBAF-4B96-AD50-7A089F616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2" y="2204971"/>
            <a:ext cx="3691898" cy="37726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5AE59B-D0A5-479B-BF84-7E310D2A244D}"/>
              </a:ext>
            </a:extLst>
          </p:cNvPr>
          <p:cNvPicPr/>
          <p:nvPr/>
        </p:nvPicPr>
        <p:blipFill rotWithShape="1">
          <a:blip r:embed="rId3"/>
          <a:srcRect l="26788"/>
          <a:stretch/>
        </p:blipFill>
        <p:spPr>
          <a:xfrm>
            <a:off x="4911430" y="1351631"/>
            <a:ext cx="3861393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1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07339-FEB3-44EB-8339-7AA089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C</a:t>
            </a:r>
            <a:r>
              <a:rPr lang="zh-CN" altLang="en-US" dirty="0"/>
              <a:t>如何传参给汇编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53DFA8-5C3F-4DE6-B6A7-C5DEC0C993D7}"/>
              </a:ext>
            </a:extLst>
          </p:cNvPr>
          <p:cNvSpPr txBox="1"/>
          <p:nvPr/>
        </p:nvSpPr>
        <p:spPr>
          <a:xfrm>
            <a:off x="377851" y="1506023"/>
            <a:ext cx="39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</a:t>
            </a:r>
            <a:r>
              <a:rPr lang="zh-CN" altLang="en-US" dirty="0"/>
              <a:t>调用约定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6B466D-4F8C-4E77-866E-D18901DAE972}"/>
              </a:ext>
            </a:extLst>
          </p:cNvPr>
          <p:cNvSpPr txBox="1"/>
          <p:nvPr/>
        </p:nvSpPr>
        <p:spPr>
          <a:xfrm>
            <a:off x="377851" y="1875355"/>
            <a:ext cx="83882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调用约定（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Calling Convention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）是规定子过程如何获取参数以及如何返回的方案，其通常与架构、编译器等相关。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具体来说，调用约定一般规定了：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参数、返回值、返回地址等放置的位置（寄存器、栈或存储器等）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如何将调用子过程的准备工作与恢复现场的工作划分到调用者（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Caller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）与被调用者（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Callee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）身上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D3A7EF-3B16-4E2D-9826-BB55F68D9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1" b="7234"/>
          <a:stretch/>
        </p:blipFill>
        <p:spPr>
          <a:xfrm>
            <a:off x="2456033" y="3531694"/>
            <a:ext cx="4231934" cy="32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7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891</TotalTime>
  <Words>1928</Words>
  <Application>Microsoft Office PowerPoint</Application>
  <PresentationFormat>全屏显示(4:3)</PresentationFormat>
  <Paragraphs>212</Paragraphs>
  <Slides>33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-apple-system</vt:lpstr>
      <vt:lpstr>等线</vt:lpstr>
      <vt:lpstr>Arial</vt:lpstr>
      <vt:lpstr>Calibri</vt:lpstr>
      <vt:lpstr>Calibri Light</vt:lpstr>
      <vt:lpstr>Open Sans</vt:lpstr>
      <vt:lpstr>Office 主题​​</vt:lpstr>
      <vt:lpstr>XV6 实例分析</vt:lpstr>
      <vt:lpstr>一、进程相关的数据结构</vt:lpstr>
      <vt:lpstr>一、进程相关的数据结构</vt:lpstr>
      <vt:lpstr>一、进程相关的数据结构</vt:lpstr>
      <vt:lpstr>一、进程相关的数据结构</vt:lpstr>
      <vt:lpstr>二、内核栈的布局</vt:lpstr>
      <vt:lpstr>二、内核栈的布局</vt:lpstr>
      <vt:lpstr>二、内核栈的布局</vt:lpstr>
      <vt:lpstr>三、C如何传参给汇编</vt:lpstr>
      <vt:lpstr>三、C如何传参给汇编</vt:lpstr>
      <vt:lpstr>三、C如何传参给汇编</vt:lpstr>
      <vt:lpstr>3.5 进程切换过程</vt:lpstr>
      <vt:lpstr>3.5 进程切换过程</vt:lpstr>
      <vt:lpstr>3.5 进程切换过程</vt:lpstr>
      <vt:lpstr>3.5 进程切换过程</vt:lpstr>
      <vt:lpstr>四、swtch的控制转移</vt:lpstr>
      <vt:lpstr>四、swtch的控制转移</vt:lpstr>
      <vt:lpstr>五、forkret的控制转移</vt:lpstr>
      <vt:lpstr>五、forkret的控制转移</vt:lpstr>
      <vt:lpstr>六、trapret</vt:lpstr>
      <vt:lpstr>六、trapret</vt:lpstr>
      <vt:lpstr>进阶题：对比linux和XV6的进程结构</vt:lpstr>
      <vt:lpstr>Task_struct</vt:lpstr>
      <vt:lpstr>Task_struct成员变量</vt:lpstr>
      <vt:lpstr>进程状态</vt:lpstr>
      <vt:lpstr>进程调度</vt:lpstr>
      <vt:lpstr>进程调度：优先级</vt:lpstr>
      <vt:lpstr>进程调度：调度策略</vt:lpstr>
      <vt:lpstr>进程调度：调度实体</vt:lpstr>
      <vt:lpstr>进程地址空间</vt:lpstr>
      <vt:lpstr>进程亲属关系</vt:lpstr>
      <vt:lpstr>时间与定时器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XV6 实例分析</dc:title>
  <dc:creator>宗 吉祥</dc:creator>
  <cp:lastModifiedBy>宗 吉祥</cp:lastModifiedBy>
  <cp:revision>18</cp:revision>
  <dcterms:created xsi:type="dcterms:W3CDTF">2021-10-01T13:47:14Z</dcterms:created>
  <dcterms:modified xsi:type="dcterms:W3CDTF">2021-10-04T01:01:20Z</dcterms:modified>
</cp:coreProperties>
</file>